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81000" y="22860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r>
                      <a:rPr lang="en-US" sz="2000" i="1" dirty="0">
                        <a:solidFill>
                          <a:schemeClr val="tx2"/>
                        </a:solidFill>
                        <a:latin typeface="Cambria Math" panose="02040503050406030204" pitchFamily="18" charset="0"/>
                        <a:cs typeface="Calibri" panose="020F0502020204030204" pitchFamily="34" charset="0"/>
                      </a:rPr>
                      <m:t>𝑟𝑛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81000" y="2286000"/>
                <a:ext cx="8458200" cy="3581400"/>
              </a:xfrm>
              <a:blipFill>
                <a:blip r:embed="rId2"/>
                <a:stretch>
                  <a:fillRect l="-901"/>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 and B modulo M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𝑀</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4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4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4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4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4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4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4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4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4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400" dirty="0">
                    <a:solidFill>
                      <a:schemeClr val="tx2"/>
                    </a:solidFill>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4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a:t>
                </a:r>
                <a:r>
                  <a:rPr lang="en-US" sz="2000" err="1">
                    <a:solidFill>
                      <a:schemeClr val="tx2"/>
                    </a:solidFill>
                    <a:latin typeface="Courier New" pitchFamily="49" charset="0"/>
                    <a:cs typeface="Courier New" pitchFamily="49" charset="0"/>
                    <a:sym typeface="Symbol" pitchFamily="18" charset="2"/>
                  </a:rPr>
                  <a:t>R</a:t>
                </a:r>
                <a:r>
                  <a:rPr lang="en-US" sz="2000">
                    <a:solidFill>
                      <a:schemeClr val="tx2"/>
                    </a:solidFill>
                    <a:latin typeface="Courier New" pitchFamily="49" charset="0"/>
                    <a:cs typeface="Courier New" pitchFamily="49" charset="0"/>
                    <a:sym typeface="Symbol" pitchFamily="18" charset="2"/>
                  </a:rPr>
                  <a:t>,R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1051" t="-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mc:Choice xmlns:a14="http://schemas.microsoft.com/office/drawing/2010/main"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m:t>
                    </m:r>
                    <m:r>
                      <a:rPr lang="en-US" sz="2000" i="1" dirty="0" smtClean="0">
                        <a:latin typeface="Cambria Math" panose="02040503050406030204" pitchFamily="18" charset="0"/>
                        <a:cs typeface="Calibri" panose="020F0502020204030204" pitchFamily="34" charset="0"/>
                      </a:rPr>
                      <m:t>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not prime is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2</m:t>
                        </m:r>
                      </m:e>
                      <m:sup>
                        <m:r>
                          <a:rPr lang="en-US" sz="2400" b="0" i="1" dirty="0" smtClean="0">
                            <a:latin typeface="Cambria Math" panose="02040503050406030204" pitchFamily="18" charset="0"/>
                            <a:cs typeface="Calibri" panose="020F0502020204030204" pitchFamily="34" charset="0"/>
                          </a:rPr>
                          <m:t>−2</m:t>
                        </m:r>
                        <m:r>
                          <a:rPr lang="en-US" sz="2400" b="0" i="1" dirty="0" smtClean="0">
                            <a:latin typeface="Cambria Math" panose="02040503050406030204" pitchFamily="18" charset="0"/>
                            <a:cs typeface="Calibri" panose="020F0502020204030204" pitchFamily="34" charset="0"/>
                          </a:rPr>
                          <m:t>𝑡</m:t>
                        </m:r>
                      </m:sup>
                    </m:sSup>
                  </m:oMath>
                </a14:m>
                <a:r>
                  <a:rPr lang="en-US" sz="24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1190" t="-1813"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524000"/>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prime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oMath>
                </a14:m>
                <a:r>
                  <a:rPr lang="en-US" sz="2400" dirty="0">
                    <a:latin typeface="Calibri" panose="020F0502020204030204" pitchFamily="34" charset="0"/>
                    <a:cs typeface="Calibri" panose="020F0502020204030204" pitchFamily="34" charset="0"/>
                  </a:rPr>
                  <a:t> does not divide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&lt;√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m:rPr>
                        <m:sty m:val="p"/>
                      </m:rPr>
                      <a:rPr lang="en-US" sz="2400" i="1" dirty="0" smtClean="0">
                        <a:latin typeface="Cambria Math" panose="02040503050406030204" pitchFamily="18" charset="0"/>
                        <a:cs typeface="Calibri" panose="020F0502020204030204" pitchFamily="34" charset="0"/>
                      </a:rPr>
                      <m:t>ln</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))2</m:t>
                    </m:r>
                  </m:oMath>
                </a14:m>
                <a:r>
                  <a:rPr lang="en-US" sz="24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524000"/>
                <a:ext cx="8229600" cy="4572000"/>
              </a:xfrm>
              <a:blipFill>
                <a:blip r:embed="rId2"/>
                <a:stretch>
                  <a:fillRect l="-1235" t="-1385" r="-1080"/>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7848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581400"/>
              </a:xfrm>
              <a:blipFill>
                <a:blip r:embed="rId3"/>
                <a:stretch>
                  <a:fillRect l="-1292"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600200"/>
            <a:ext cx="8229600" cy="4800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4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400" dirty="0">
                <a:latin typeface="Calibri" panose="020F0502020204030204" pitchFamily="34" charset="0"/>
                <a:cs typeface="Calibri" panose="020F0502020204030204" pitchFamily="34" charset="0"/>
              </a:rPr>
              <a:t>Timing/Glitching</a:t>
            </a:r>
          </a:p>
          <a:p>
            <a:pPr>
              <a:lnSpc>
                <a:spcPct val="80000"/>
              </a:lnSpc>
              <a:spcBef>
                <a:spcPts val="200"/>
              </a:spcBef>
            </a:pPr>
            <a:r>
              <a:rPr lang="en-US" sz="2400" dirty="0" err="1">
                <a:latin typeface="Calibri" panose="020F0502020204030204" pitchFamily="34" charset="0"/>
                <a:cs typeface="Calibri" panose="020F0502020204030204" pitchFamily="34" charset="0"/>
              </a:rPr>
              <a:t>Bleichenbacher’s</a:t>
            </a:r>
            <a:r>
              <a:rPr lang="en-US" sz="24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400" dirty="0">
                <a:latin typeface="Calibri" panose="020F0502020204030204" pitchFamily="34" charset="0"/>
                <a:cs typeface="Calibri" panose="020F0502020204030204" pitchFamily="34" charset="0"/>
              </a:rPr>
              <a:t>Factoring</a:t>
            </a:r>
          </a:p>
          <a:p>
            <a:pPr lvl="1">
              <a:lnSpc>
                <a:spcPct val="80000"/>
              </a:lnSpc>
              <a:spcBef>
                <a:spcPts val="200"/>
              </a:spcBef>
            </a:pPr>
            <a:r>
              <a:rPr lang="en-US" sz="24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400" dirty="0">
                <a:latin typeface="Calibri" panose="020F0502020204030204" pitchFamily="34" charset="0"/>
                <a:cs typeface="Calibri" panose="020F0502020204030204" pitchFamily="34" charset="0"/>
              </a:rPr>
              <a:t>p-1</a:t>
            </a:r>
          </a:p>
          <a:p>
            <a:pPr lvl="1">
              <a:lnSpc>
                <a:spcPct val="80000"/>
              </a:lnSpc>
              <a:spcBef>
                <a:spcPts val="200"/>
              </a:spcBef>
            </a:pPr>
            <a:r>
              <a:rPr lang="en-US" sz="24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4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Reference: </a:t>
            </a:r>
            <a:r>
              <a:rPr lang="en-US" sz="2400" dirty="0" err="1">
                <a:latin typeface="Calibri" panose="020F0502020204030204" pitchFamily="34" charset="0"/>
                <a:cs typeface="Calibri" panose="020F0502020204030204" pitchFamily="34" charset="0"/>
              </a:rPr>
              <a:t>Boneh</a:t>
            </a:r>
            <a:r>
              <a:rPr lang="en-US" sz="2400" dirty="0">
                <a:latin typeface="Calibri" panose="020F0502020204030204" pitchFamily="34" charset="0"/>
                <a:cs typeface="Calibri" panose="020F0502020204030204" pitchFamily="34" charset="0"/>
              </a:rPr>
              <a:t>, Twenty years of attacks on RSA. Notices AMS</a:t>
            </a:r>
            <a:r>
              <a:rPr lang="en-US" sz="20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p:sp>
        <p:nvSpPr>
          <p:cNvPr id="257027" name="Rectangle 3"/>
          <p:cNvSpPr>
            <a:spLocks noGrp="1" noChangeArrowheads="1"/>
          </p:cNvSpPr>
          <p:nvPr>
            <p:ph type="body" idx="1"/>
          </p:nvPr>
        </p:nvSpPr>
        <p:spPr>
          <a:xfrm>
            <a:off x="491836" y="1981200"/>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(−1)1223351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225171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325171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r="-60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72762</TotalTime>
  <Words>12204</Words>
  <Application>Microsoft Macintosh PowerPoint</Application>
  <PresentationFormat>Letter Paper (8.5x11 in)</PresentationFormat>
  <Paragraphs>1190</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4030</cp:revision>
  <cp:lastPrinted>2025-07-08T20:29:11Z</cp:lastPrinted>
  <dcterms:created xsi:type="dcterms:W3CDTF">2013-03-13T03:43:13Z</dcterms:created>
  <dcterms:modified xsi:type="dcterms:W3CDTF">2025-07-16T18:38:35Z</dcterms:modified>
</cp:coreProperties>
</file>